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</p:sldMasterIdLst>
  <p:notesMasterIdLst>
    <p:notesMasterId r:id="rId23"/>
  </p:notesMasterIdLst>
  <p:sldIdLst>
    <p:sldId id="256" r:id="rId9"/>
    <p:sldId id="353" r:id="rId10"/>
    <p:sldId id="354" r:id="rId11"/>
    <p:sldId id="355" r:id="rId12"/>
    <p:sldId id="356" r:id="rId13"/>
    <p:sldId id="343" r:id="rId14"/>
    <p:sldId id="374" r:id="rId15"/>
    <p:sldId id="361" r:id="rId16"/>
    <p:sldId id="352" r:id="rId17"/>
    <p:sldId id="368" r:id="rId18"/>
    <p:sldId id="375" r:id="rId19"/>
    <p:sldId id="351" r:id="rId20"/>
    <p:sldId id="373" r:id="rId21"/>
    <p:sldId id="278" r:id="rId22"/>
  </p:sldIdLst>
  <p:sldSz cx="9144000" cy="5715000" type="screen16x1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A4"/>
    <a:srgbClr val="00BB8C"/>
    <a:srgbClr val="3075B0"/>
    <a:srgbClr val="09699F"/>
    <a:srgbClr val="0084C0"/>
    <a:srgbClr val="0092D2"/>
    <a:srgbClr val="04A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6" autoAdjust="0"/>
    <p:restoredTop sz="94660" autoAdjust="0"/>
  </p:normalViewPr>
  <p:slideViewPr>
    <p:cSldViewPr snapToObjects="1">
      <p:cViewPr>
        <p:scale>
          <a:sx n="100" d="100"/>
          <a:sy n="100" d="100"/>
        </p:scale>
        <p:origin x="-1950" y="-858"/>
      </p:cViewPr>
      <p:guideLst>
        <p:guide orient="horz" pos="1800"/>
        <p:guide pos="4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A37706-CE07-43C7-B60F-DAE58EDF78E4}" type="slidenum">
              <a:rPr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3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FEF638-AFB4-47DF-9A69-9BD26BF89247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449EBF-0377-4F31-AE4E-C455C2446E85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449EBF-0377-4F31-AE4E-C455C2446E85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63ACC2-0031-4A59-A00B-B3FED55E0DF9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ADA577-20D2-4868-AF13-953219873BF3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1A0606-1BE1-487A-AAC1-2DDE4E250530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3AF1AD-FC60-457A-9ED6-F60287A9ACC0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948AE9-4467-46CC-A3E1-DFF172D144B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7EA844-DE04-4886-A82F-77BA2EB36C07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FE8BC7-EAA7-4477-BCE9-882899738CC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06AAC5-CE98-4E1E-ACBA-88214A0AEF9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419C80-9E72-4FE5-AFDC-6A8F3C3C84C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C3B693-A439-42D7-96ED-58DDA85F4943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90DCF2-8F94-46AA-8F99-3FA098553D8D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24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02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26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21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26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59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79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3" descr="botón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5801"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2" descr="0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2" descr="0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3" descr="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n 2" descr="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en 3" descr="05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n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7975"/>
            <a:ext cx="12192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5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6388"/>
            <a:ext cx="121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33700" y="4327525"/>
            <a:ext cx="3200400" cy="1588"/>
          </a:xfrm>
          <a:prstGeom prst="line">
            <a:avLst/>
          </a:prstGeom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06638" y="4405313"/>
            <a:ext cx="4454525" cy="738187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PRESENTACIÓN INGENIERÍA APROPIADA</a:t>
            </a:r>
            <a:endParaRPr lang="es-CO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Fecha: Enero 15 de 2013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9220" name="CuadroTexto 2"/>
          <p:cNvSpPr txBox="1">
            <a:spLocks noChangeArrowheads="1"/>
          </p:cNvSpPr>
          <p:nvPr/>
        </p:nvSpPr>
        <p:spPr bwMode="auto">
          <a:xfrm>
            <a:off x="1981200" y="5067300"/>
            <a:ext cx="51054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ts val="975"/>
              </a:lnSpc>
            </a:pPr>
            <a:r>
              <a:rPr lang="es-CO" sz="700" dirty="0" smtClean="0">
                <a:solidFill>
                  <a:srgbClr val="404040"/>
                </a:solidFill>
                <a:latin typeface="Arial Narrow" pitchFamily="34" charset="0"/>
              </a:rPr>
              <a:t>La información contenida en este documento es propiedad de  INGENIERÍA APROPIADA. La presente información es de carácter confidencial y está prohibido su uso, distribución, divulgación o almacenamiento, salvo autorización por escrito de INGENIERÍA APROPIADA.</a:t>
            </a:r>
            <a:endParaRPr lang="es-CO" sz="700" dirty="0">
              <a:solidFill>
                <a:srgbClr val="404040"/>
              </a:solidFill>
              <a:latin typeface="Arial Narrow" pitchFamily="34" charset="0"/>
              <a:ea typeface="Arial" charset="0"/>
              <a:cs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/>
          <p:nvPr/>
        </p:nvSpPr>
        <p:spPr>
          <a:xfrm>
            <a:off x="-9922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4427984" y="121196"/>
            <a:ext cx="4539804" cy="8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 dirty="0" smtClean="0">
                <a:solidFill>
                  <a:schemeClr val="bg1"/>
                </a:solidFill>
                <a:latin typeface="Arial Narrow" pitchFamily="34" charset="0"/>
              </a:rPr>
              <a:t>COSTOS DE ADMINISTRACION UNA RUTA</a:t>
            </a:r>
            <a:endParaRPr lang="es-CO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4708333" y="1212633"/>
            <a:ext cx="3767472" cy="3085027"/>
            <a:chOff x="4708333" y="1531009"/>
            <a:chExt cx="3767472" cy="3085027"/>
          </a:xfrm>
        </p:grpSpPr>
        <p:pic>
          <p:nvPicPr>
            <p:cNvPr id="18" name="Imagen 14" descr="1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9087" y="1531009"/>
              <a:ext cx="1141185" cy="138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Agrupar 23"/>
            <p:cNvGrpSpPr>
              <a:grpSpLocks/>
            </p:cNvGrpSpPr>
            <p:nvPr/>
          </p:nvGrpSpPr>
          <p:grpSpPr bwMode="auto">
            <a:xfrm>
              <a:off x="4708333" y="2613714"/>
              <a:ext cx="3767472" cy="2002322"/>
              <a:chOff x="2375107" y="2786858"/>
              <a:chExt cx="3767473" cy="1830307"/>
            </a:xfrm>
          </p:grpSpPr>
          <p:sp>
            <p:nvSpPr>
              <p:cNvPr id="22539" name="TextBox 7"/>
              <p:cNvSpPr txBox="1">
                <a:spLocks noChangeArrowheads="1"/>
              </p:cNvSpPr>
              <p:nvPr/>
            </p:nvSpPr>
            <p:spPr bwMode="auto">
              <a:xfrm>
                <a:off x="3010672" y="2786858"/>
                <a:ext cx="249634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avanzada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7" name="TextBox 7"/>
              <p:cNvSpPr txBox="1"/>
              <p:nvPr/>
            </p:nvSpPr>
            <p:spPr>
              <a:xfrm>
                <a:off x="2375107" y="3106429"/>
                <a:ext cx="3767473" cy="1510736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Consiste en el sostenimiento y mantenimiento de la plataforma en nuestros servidores,  el análisis y entrega de informes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Operación de </a:t>
                </a:r>
                <a:r>
                  <a:rPr lang="es-CO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terminal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16 Horas diarias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Gestión y rediseño de rutas</a:t>
                </a: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200" b="1" dirty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ruta </a:t>
                </a: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hasta 20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5’900.000 Mensual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 mantenimiento equipos a bordo: 40.000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visita</a:t>
                </a: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6" name="5 Grupo"/>
          <p:cNvGrpSpPr/>
          <p:nvPr/>
        </p:nvGrpSpPr>
        <p:grpSpPr>
          <a:xfrm>
            <a:off x="611560" y="1212632"/>
            <a:ext cx="3555504" cy="3517076"/>
            <a:chOff x="611560" y="1417339"/>
            <a:chExt cx="3555504" cy="3517076"/>
          </a:xfrm>
        </p:grpSpPr>
        <p:pic>
          <p:nvPicPr>
            <p:cNvPr id="19" name="Imagen 13" descr="1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016" y="1417339"/>
              <a:ext cx="940592" cy="1733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Agrupar 22"/>
            <p:cNvGrpSpPr>
              <a:grpSpLocks/>
            </p:cNvGrpSpPr>
            <p:nvPr/>
          </p:nvGrpSpPr>
          <p:grpSpPr bwMode="auto">
            <a:xfrm>
              <a:off x="611560" y="2514369"/>
              <a:ext cx="3555504" cy="2420046"/>
              <a:chOff x="152400" y="2819888"/>
              <a:chExt cx="3555504" cy="2420046"/>
            </a:xfrm>
          </p:grpSpPr>
          <p:sp>
            <p:nvSpPr>
              <p:cNvPr id="22542" name="TextBox 7"/>
              <p:cNvSpPr txBox="1">
                <a:spLocks noChangeArrowheads="1"/>
              </p:cNvSpPr>
              <p:nvPr/>
            </p:nvSpPr>
            <p:spPr bwMode="auto">
              <a:xfrm>
                <a:off x="825252" y="2819888"/>
                <a:ext cx="2209799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básica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3" name="TextBox 7"/>
              <p:cNvSpPr txBox="1"/>
              <p:nvPr/>
            </p:nvSpPr>
            <p:spPr>
              <a:xfrm>
                <a:off x="152400" y="3107560"/>
                <a:ext cx="3555504" cy="2132374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Consiste en el sostenimiento y mantenimiento de la plataforma en nuestros servidores,  el análisis y entrega de informes.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ruta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hasta 20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1’400.000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mensual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mas IVA</a:t>
                </a: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No incluye: operación en terminal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 </a:t>
                </a: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mantenimiento equipos a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bordo: 40.000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visita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Pasados 6 meses y evaluando los resultados el valor mensual se incrementa en 100.000</a:t>
                </a: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</p:txBody>
          </p:sp>
        </p:grpSp>
      </p:grpSp>
      <p:sp>
        <p:nvSpPr>
          <p:cNvPr id="14" name="TextBox 7"/>
          <p:cNvSpPr txBox="1"/>
          <p:nvPr/>
        </p:nvSpPr>
        <p:spPr bwMode="auto">
          <a:xfrm>
            <a:off x="637642" y="4873724"/>
            <a:ext cx="7848872" cy="728444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No </a:t>
            </a: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incluye: recaudo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, el mantenimiento y soporte de los equipos a bordo se cobra por aparte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servicio de mantenimiento se hace en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sitio donde se encuentre el </a:t>
            </a: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vehículo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costo de materiales </a:t>
            </a: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requeridos para en mantenimiento es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por a parte y se les entrega una lista de precios cuando se firme el contrato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2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/>
          <p:nvPr/>
        </p:nvSpPr>
        <p:spPr>
          <a:xfrm>
            <a:off x="0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3419872" y="121196"/>
            <a:ext cx="5547916" cy="8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 dirty="0" smtClean="0">
                <a:solidFill>
                  <a:schemeClr val="bg1"/>
                </a:solidFill>
                <a:latin typeface="Arial Narrow" pitchFamily="34" charset="0"/>
              </a:rPr>
              <a:t>COSTOS DE ADMINISTRACION TABLE DE PRECIOS EN ESCALA</a:t>
            </a:r>
            <a:endParaRPr lang="es-CO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4825913" y="1531009"/>
            <a:ext cx="3532311" cy="3573429"/>
            <a:chOff x="4825913" y="1531009"/>
            <a:chExt cx="3532311" cy="3573429"/>
          </a:xfrm>
        </p:grpSpPr>
        <p:pic>
          <p:nvPicPr>
            <p:cNvPr id="18" name="Imagen 14" descr="1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6705" y="1531009"/>
              <a:ext cx="932851" cy="113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Agrupar 23"/>
            <p:cNvGrpSpPr>
              <a:grpSpLocks/>
            </p:cNvGrpSpPr>
            <p:nvPr/>
          </p:nvGrpSpPr>
          <p:grpSpPr bwMode="auto">
            <a:xfrm>
              <a:off x="4825913" y="2496197"/>
              <a:ext cx="3532311" cy="2608241"/>
              <a:chOff x="2492687" y="2679435"/>
              <a:chExt cx="3532312" cy="2384172"/>
            </a:xfrm>
          </p:grpSpPr>
          <p:sp>
            <p:nvSpPr>
              <p:cNvPr id="22539" name="TextBox 7"/>
              <p:cNvSpPr txBox="1">
                <a:spLocks noChangeArrowheads="1"/>
              </p:cNvSpPr>
              <p:nvPr/>
            </p:nvSpPr>
            <p:spPr bwMode="auto">
              <a:xfrm>
                <a:off x="3010672" y="2679435"/>
                <a:ext cx="249634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avanzada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7" name="TextBox 7"/>
              <p:cNvSpPr txBox="1"/>
              <p:nvPr/>
            </p:nvSpPr>
            <p:spPr>
              <a:xfrm>
                <a:off x="2492687" y="3361107"/>
                <a:ext cx="3532312" cy="1702500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Operación de </a:t>
                </a:r>
                <a:r>
                  <a:rPr lang="es-CO" sz="14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terminal </a:t>
                </a: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16 Horas diarias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Gestión y rediseño de rutas</a:t>
                </a:r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4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dos ruta </a:t>
                </a:r>
                <a:r>
                  <a:rPr lang="es-CO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</a:t>
                </a: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hasta 40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7’900.000 Mensual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La escala depende del numero de terminales a operar y numero de vehículos por terminal</a:t>
                </a:r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6" name="5 Grupo"/>
          <p:cNvGrpSpPr/>
          <p:nvPr/>
        </p:nvGrpSpPr>
        <p:grpSpPr>
          <a:xfrm>
            <a:off x="1284411" y="1207800"/>
            <a:ext cx="2209799" cy="2438400"/>
            <a:chOff x="1284411" y="1417340"/>
            <a:chExt cx="2209799" cy="2438400"/>
          </a:xfrm>
        </p:grpSpPr>
        <p:pic>
          <p:nvPicPr>
            <p:cNvPr id="19" name="Imagen 13" descr="1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7602" y="1417340"/>
              <a:ext cx="1323419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TextBox 7"/>
            <p:cNvSpPr txBox="1">
              <a:spLocks noChangeArrowheads="1"/>
            </p:cNvSpPr>
            <p:nvPr/>
          </p:nvSpPr>
          <p:spPr bwMode="auto">
            <a:xfrm>
              <a:off x="1284411" y="2844786"/>
              <a:ext cx="22097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Administración básica</a:t>
              </a:r>
              <a:endParaRPr lang="es-CO" b="1" dirty="0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</p:grp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96690"/>
              </p:ext>
            </p:extLst>
          </p:nvPr>
        </p:nvGraphicFramePr>
        <p:xfrm>
          <a:off x="509117" y="3217540"/>
          <a:ext cx="3456386" cy="21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314"/>
                <a:gridCol w="1099759"/>
                <a:gridCol w="1178313"/>
              </a:tblGrid>
              <a:tr h="55901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vehículos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Valor por vehículo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Total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84.000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1.680.000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40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60.000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2.400.000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60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52.000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3.120.000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80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45.000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3.600.000</a:t>
                      </a:r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100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39.000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3.900.000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69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9"/>
          <p:cNvSpPr txBox="1">
            <a:spLocks noChangeArrowheads="1"/>
          </p:cNvSpPr>
          <p:nvPr/>
        </p:nvSpPr>
        <p:spPr bwMode="auto">
          <a:xfrm>
            <a:off x="4645025" y="2516188"/>
            <a:ext cx="3879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600" smtClean="0">
                <a:solidFill>
                  <a:srgbClr val="3075B0"/>
                </a:solidFill>
              </a:rPr>
              <a:t>Nuestro Respaldo</a:t>
            </a:r>
            <a:endParaRPr lang="es-CO" sz="36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/>
          <p:nvPr/>
        </p:nvSpPr>
        <p:spPr>
          <a:xfrm>
            <a:off x="0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5105400" y="342900"/>
            <a:ext cx="3862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>
                <a:solidFill>
                  <a:schemeClr val="bg1"/>
                </a:solidFill>
                <a:latin typeface="Arial Narrow" pitchFamily="34" charset="0"/>
              </a:rPr>
              <a:t>Nuestro respaldo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457200" y="1638300"/>
            <a:ext cx="7427168" cy="643136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Nuestro mejor respaldo son las empresas con las que hemos trabajado y que han experimentado de cerca la innovación y creatividad de nuestro equipo.</a:t>
            </a:r>
            <a:endParaRPr lang="en-US" sz="2400" dirty="0">
              <a:solidFill>
                <a:srgbClr val="3075B0"/>
              </a:solidFill>
              <a:latin typeface="Arial Narrow"/>
              <a:cs typeface="Arial Narrow"/>
            </a:endParaRP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2195736" y="2641476"/>
            <a:ext cx="4614664" cy="22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DISTRACOM			SEDITRANS</a:t>
            </a:r>
            <a:endParaRPr lang="en-US" b="1" dirty="0">
              <a:solidFill>
                <a:srgbClr val="3075B0"/>
              </a:solidFill>
              <a:latin typeface="Arial Narrow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s-CO" b="1" dirty="0" smtClean="0">
                <a:solidFill>
                  <a:srgbClr val="3075B0"/>
                </a:solidFill>
                <a:latin typeface="Arial Narrow" pitchFamily="34" charset="0"/>
              </a:rPr>
              <a:t>HL </a:t>
            </a: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COMBUSTIBLES		COONORTE</a:t>
            </a:r>
          </a:p>
          <a:p>
            <a:pPr eaLnBrk="1" hangingPunct="1">
              <a:lnSpc>
                <a:spcPct val="150000"/>
              </a:lnSpc>
            </a:pPr>
            <a:r>
              <a:rPr lang="es-CO" b="1" dirty="0" smtClean="0">
                <a:solidFill>
                  <a:srgbClr val="3075B0"/>
                </a:solidFill>
                <a:latin typeface="Arial Narrow" pitchFamily="34" charset="0"/>
              </a:rPr>
              <a:t>ZUPETROL</a:t>
            </a: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			COOTRASANA</a:t>
            </a:r>
          </a:p>
          <a:p>
            <a:pPr eaLnBrk="1" hangingPunct="1">
              <a:lnSpc>
                <a:spcPct val="150000"/>
              </a:lnSpc>
            </a:pP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EDS TERPEL			EDS BIOMAX</a:t>
            </a:r>
          </a:p>
          <a:p>
            <a:pPr eaLnBrk="1" hangingPunct="1">
              <a:lnSpc>
                <a:spcPct val="150000"/>
              </a:lnSpc>
            </a:pP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EDS TEXACO			EDS PETROMIL</a:t>
            </a:r>
            <a:endParaRPr lang="en-US" b="1" dirty="0">
              <a:solidFill>
                <a:srgbClr val="3075B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9"/>
          <p:cNvSpPr txBox="1">
            <a:spLocks noChangeArrowheads="1"/>
          </p:cNvSpPr>
          <p:nvPr/>
        </p:nvSpPr>
        <p:spPr bwMode="auto">
          <a:xfrm>
            <a:off x="3733800" y="4457700"/>
            <a:ext cx="163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 dirty="0">
                <a:solidFill>
                  <a:srgbClr val="3075B0"/>
                </a:solidFill>
                <a:latin typeface="Arial Narrow" pitchFamily="34" charset="0"/>
              </a:rPr>
              <a:t>Gracias</a:t>
            </a:r>
            <a:endParaRPr lang="en-US" sz="4000" b="1" dirty="0">
              <a:solidFill>
                <a:srgbClr val="3075B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pic>
        <p:nvPicPr>
          <p:cNvPr id="10243" name="Imagen 5" descr="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00"/>
          <a:stretch>
            <a:fillRect/>
          </a:stretch>
        </p:blipFill>
        <p:spPr bwMode="auto">
          <a:xfrm>
            <a:off x="0" y="0"/>
            <a:ext cx="449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95800" y="2600326"/>
            <a:ext cx="4267200" cy="2417414"/>
          </a:xfrm>
          <a:prstGeom prst="rect">
            <a:avLst/>
          </a:prstGeom>
          <a:noFill/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INGENIERÍA APROPIADA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es una empresa dedicada al desarrollo de innovaciones tecnológicas.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E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stá enfocada en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el futuro,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 el cual buscamos siempre hacer parte de nuestro presente para entregar a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nuestros aliados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las herramientas y el apoyo necesario,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optimizando así su </a:t>
            </a:r>
            <a:r>
              <a:rPr lang="es-CO" sz="1600" dirty="0" smtClean="0">
                <a:solidFill>
                  <a:srgbClr val="3075B0"/>
                </a:solidFill>
                <a:latin typeface="Arial Narrow"/>
                <a:cs typeface="Arial Narrow"/>
              </a:rPr>
              <a:t>negocio y 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llevándolo a otro nivel.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  </a:t>
            </a:r>
            <a:endParaRPr lang="es-CO" sz="12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0245" name="Imagen 10" descr="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62" y="1129308"/>
            <a:ext cx="2022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9"/>
          <p:cNvSpPr txBox="1">
            <a:spLocks noChangeArrowheads="1"/>
          </p:cNvSpPr>
          <p:nvPr/>
        </p:nvSpPr>
        <p:spPr bwMode="auto">
          <a:xfrm>
            <a:off x="4419600" y="2247900"/>
            <a:ext cx="41052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4400" b="1" smtClean="0">
                <a:solidFill>
                  <a:srgbClr val="3075B0"/>
                </a:solidFill>
              </a:rPr>
              <a:t>Nuestro entendimiento</a:t>
            </a:r>
            <a:endParaRPr lang="es-CO" sz="44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291" name="Imagen 20" descr="luch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2095500"/>
            <a:ext cx="55943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9"/>
          <p:cNvSpPr txBox="1">
            <a:spLocks noChangeArrowheads="1"/>
          </p:cNvSpPr>
          <p:nvPr/>
        </p:nvSpPr>
        <p:spPr bwMode="auto">
          <a:xfrm>
            <a:off x="152400" y="2400300"/>
            <a:ext cx="326747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 smtClean="0">
                <a:solidFill>
                  <a:srgbClr val="3075B0"/>
                </a:solidFill>
              </a:rPr>
              <a:t>En IA existen unos factores</a:t>
            </a:r>
          </a:p>
          <a:p>
            <a:pPr eaLnBrk="1" hangingPunct="1"/>
            <a:r>
              <a:rPr lang="es-CO" sz="1600" dirty="0" smtClean="0">
                <a:solidFill>
                  <a:srgbClr val="3075B0"/>
                </a:solidFill>
              </a:rPr>
              <a:t>que nos permiten hacer de la tecnología un instrumento óptimo para nuestros desarrollos.</a:t>
            </a:r>
            <a:endParaRPr lang="es-CO" sz="1600" dirty="0">
              <a:solidFill>
                <a:srgbClr val="3075B0"/>
              </a:solidFill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0" y="2095500"/>
            <a:ext cx="9144000" cy="158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0" y="3619500"/>
            <a:ext cx="9144000" cy="158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Imagen 12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624138"/>
            <a:ext cx="2193925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lipse 18"/>
          <p:cNvSpPr/>
          <p:nvPr/>
        </p:nvSpPr>
        <p:spPr>
          <a:xfrm>
            <a:off x="3094038" y="1958975"/>
            <a:ext cx="2955925" cy="29559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dirty="0"/>
              <a:t>  </a:t>
            </a:r>
          </a:p>
        </p:txBody>
      </p:sp>
      <p:grpSp>
        <p:nvGrpSpPr>
          <p:cNvPr id="2" name="Agrupar 44"/>
          <p:cNvGrpSpPr>
            <a:grpSpLocks/>
          </p:cNvGrpSpPr>
          <p:nvPr/>
        </p:nvGrpSpPr>
        <p:grpSpPr bwMode="auto">
          <a:xfrm>
            <a:off x="1858963" y="601663"/>
            <a:ext cx="1722437" cy="1722437"/>
            <a:chOff x="1858859" y="601560"/>
            <a:chExt cx="1722541" cy="1722538"/>
          </a:xfrm>
        </p:grpSpPr>
        <p:sp>
          <p:nvSpPr>
            <p:cNvPr id="12" name="Elipse 11"/>
            <p:cNvSpPr/>
            <p:nvPr/>
          </p:nvSpPr>
          <p:spPr>
            <a:xfrm>
              <a:off x="1858859" y="601560"/>
              <a:ext cx="1616173" cy="161617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400" smtClean="0">
                  <a:solidFill>
                    <a:srgbClr val="FFFFFF"/>
                  </a:solidFill>
                  <a:latin typeface="Arial"/>
                  <a:cs typeface="Arial"/>
                </a:rPr>
                <a:t>Integralidad</a:t>
              </a:r>
              <a:endParaRPr lang="es-CO" sz="14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cxnSp>
          <p:nvCxnSpPr>
            <p:cNvPr id="21" name="Conector recto 20"/>
            <p:cNvCxnSpPr>
              <a:stCxn id="12" idx="5"/>
            </p:cNvCxnSpPr>
            <p:nvPr/>
          </p:nvCxnSpPr>
          <p:spPr>
            <a:xfrm rot="16200000" flipH="1">
              <a:off x="3238480" y="1981178"/>
              <a:ext cx="342920" cy="342921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Agrupar 45"/>
          <p:cNvGrpSpPr>
            <a:grpSpLocks/>
          </p:cNvGrpSpPr>
          <p:nvPr/>
        </p:nvGrpSpPr>
        <p:grpSpPr bwMode="auto">
          <a:xfrm>
            <a:off x="4648200" y="114300"/>
            <a:ext cx="1671638" cy="1905000"/>
            <a:chOff x="4648200" y="114300"/>
            <a:chExt cx="1671707" cy="1904999"/>
          </a:xfrm>
        </p:grpSpPr>
        <p:cxnSp>
          <p:nvCxnSpPr>
            <p:cNvPr id="30" name="Conector recto 29"/>
            <p:cNvCxnSpPr/>
            <p:nvPr/>
          </p:nvCxnSpPr>
          <p:spPr>
            <a:xfrm rot="5400000">
              <a:off x="4895871" y="1657344"/>
              <a:ext cx="495300" cy="228609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ipse 13"/>
            <p:cNvSpPr/>
            <p:nvPr/>
          </p:nvSpPr>
          <p:spPr>
            <a:xfrm>
              <a:off x="4648200" y="114300"/>
              <a:ext cx="1671707" cy="167163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FFFFFF"/>
                  </a:solidFill>
                  <a:latin typeface="Arial"/>
                  <a:cs typeface="Arial"/>
                </a:rPr>
                <a:t>Sostenibilidad</a:t>
              </a:r>
              <a:endParaRPr lang="es-CO" sz="12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" name="Agrupar 46"/>
          <p:cNvGrpSpPr>
            <a:grpSpLocks/>
          </p:cNvGrpSpPr>
          <p:nvPr/>
        </p:nvGrpSpPr>
        <p:grpSpPr bwMode="auto">
          <a:xfrm>
            <a:off x="5616575" y="693738"/>
            <a:ext cx="2606675" cy="1698625"/>
            <a:chOff x="5617004" y="693843"/>
            <a:chExt cx="2606900" cy="1698194"/>
          </a:xfrm>
        </p:grpSpPr>
        <p:cxnSp>
          <p:nvCxnSpPr>
            <p:cNvPr id="32" name="Conector recto 31"/>
            <p:cNvCxnSpPr>
              <a:stCxn id="19" idx="7"/>
            </p:cNvCxnSpPr>
            <p:nvPr/>
          </p:nvCxnSpPr>
          <p:spPr>
            <a:xfrm rot="5400000" flipH="1" flipV="1">
              <a:off x="5994215" y="1146683"/>
              <a:ext cx="868143" cy="162256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7015713" y="693843"/>
              <a:ext cx="1208191" cy="1207780"/>
            </a:xfrm>
            <a:prstGeom prst="ellipse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FFFFFF"/>
                  </a:solidFill>
                  <a:latin typeface="Arial"/>
                  <a:cs typeface="Arial"/>
                </a:rPr>
                <a:t>Control</a:t>
              </a:r>
              <a:endParaRPr lang="es-CO" sz="12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" name="Agrupar 49"/>
          <p:cNvGrpSpPr>
            <a:grpSpLocks/>
          </p:cNvGrpSpPr>
          <p:nvPr/>
        </p:nvGrpSpPr>
        <p:grpSpPr bwMode="auto">
          <a:xfrm>
            <a:off x="712788" y="3162300"/>
            <a:ext cx="2487612" cy="1981200"/>
            <a:chOff x="685800" y="3162307"/>
            <a:chExt cx="2487389" cy="1981195"/>
          </a:xfrm>
        </p:grpSpPr>
        <p:cxnSp>
          <p:nvCxnSpPr>
            <p:cNvPr id="22" name="Conector recto 21"/>
            <p:cNvCxnSpPr/>
            <p:nvPr/>
          </p:nvCxnSpPr>
          <p:spPr>
            <a:xfrm flipV="1">
              <a:off x="2362050" y="4002093"/>
              <a:ext cx="811139" cy="15081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685800" y="3162307"/>
              <a:ext cx="1981022" cy="198119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smtClean="0">
                  <a:solidFill>
                    <a:srgbClr val="FFFFFF"/>
                  </a:solidFill>
                  <a:latin typeface="Arial"/>
                  <a:cs typeface="Arial"/>
                </a:rPr>
                <a:t>Experiencia</a:t>
              </a:r>
              <a:endParaRPr lang="es-CO" sz="16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" name="Agrupar 48"/>
          <p:cNvGrpSpPr>
            <a:grpSpLocks/>
          </p:cNvGrpSpPr>
          <p:nvPr/>
        </p:nvGrpSpPr>
        <p:grpSpPr bwMode="auto">
          <a:xfrm>
            <a:off x="5943600" y="3781425"/>
            <a:ext cx="2401888" cy="1676400"/>
            <a:chOff x="5943600" y="3780833"/>
            <a:chExt cx="2401983" cy="1676400"/>
          </a:xfrm>
        </p:grpSpPr>
        <p:cxnSp>
          <p:nvCxnSpPr>
            <p:cNvPr id="39" name="Conector recto 38"/>
            <p:cNvCxnSpPr/>
            <p:nvPr/>
          </p:nvCxnSpPr>
          <p:spPr>
            <a:xfrm>
              <a:off x="5943600" y="4001496"/>
              <a:ext cx="896973" cy="32226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6669117" y="3780833"/>
              <a:ext cx="1676466" cy="16764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400" smtClean="0">
                  <a:solidFill>
                    <a:srgbClr val="FFFFFF"/>
                  </a:solidFill>
                  <a:latin typeface="Arial"/>
                  <a:cs typeface="Arial"/>
                </a:rPr>
                <a:t>Búsqueda constante</a:t>
              </a:r>
              <a:endParaRPr lang="es-CO" sz="14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Agrupar 47"/>
          <p:cNvGrpSpPr>
            <a:grpSpLocks/>
          </p:cNvGrpSpPr>
          <p:nvPr/>
        </p:nvGrpSpPr>
        <p:grpSpPr bwMode="auto">
          <a:xfrm>
            <a:off x="5964238" y="2019300"/>
            <a:ext cx="1752600" cy="1457325"/>
            <a:chOff x="6024492" y="2019299"/>
            <a:chExt cx="1752939" cy="1457522"/>
          </a:xfrm>
        </p:grpSpPr>
        <p:cxnSp>
          <p:nvCxnSpPr>
            <p:cNvPr id="43" name="Conector recto 42"/>
            <p:cNvCxnSpPr/>
            <p:nvPr/>
          </p:nvCxnSpPr>
          <p:spPr>
            <a:xfrm rot="10800000">
              <a:off x="6024492" y="2933823"/>
              <a:ext cx="376310" cy="1588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ipse 15"/>
            <p:cNvSpPr/>
            <p:nvPr/>
          </p:nvSpPr>
          <p:spPr>
            <a:xfrm>
              <a:off x="6319824" y="2019299"/>
              <a:ext cx="1457607" cy="1457522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3075B0"/>
                  </a:solidFill>
                  <a:latin typeface="Arial"/>
                  <a:cs typeface="Arial"/>
                </a:rPr>
                <a:t>Flexibilidad</a:t>
              </a:r>
              <a:endParaRPr lang="es-CO" sz="1200">
                <a:solidFill>
                  <a:srgbClr val="3075B0"/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9"/>
          <p:cNvSpPr txBox="1">
            <a:spLocks noChangeArrowheads="1"/>
          </p:cNvSpPr>
          <p:nvPr/>
        </p:nvSpPr>
        <p:spPr bwMode="auto">
          <a:xfrm>
            <a:off x="3152892" y="2516188"/>
            <a:ext cx="53719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200" b="1" dirty="0">
                <a:solidFill>
                  <a:srgbClr val="3075B0"/>
                </a:solidFill>
              </a:rPr>
              <a:t>Sistema de telemetría </a:t>
            </a:r>
          </a:p>
          <a:p>
            <a:pPr algn="r" eaLnBrk="1" hangingPunct="1"/>
            <a:r>
              <a:rPr lang="es-CO" sz="3200" b="1" dirty="0">
                <a:solidFill>
                  <a:srgbClr val="3075B0"/>
                </a:solidFill>
              </a:rPr>
              <a:t>para </a:t>
            </a:r>
            <a:r>
              <a:rPr lang="es-CO" sz="3200" b="1" dirty="0" smtClean="0">
                <a:solidFill>
                  <a:srgbClr val="3075B0"/>
                </a:solidFill>
              </a:rPr>
              <a:t>transporte </a:t>
            </a:r>
          </a:p>
          <a:p>
            <a:pPr algn="r" eaLnBrk="1" hangingPunct="1"/>
            <a:r>
              <a:rPr lang="es-CO" sz="3200" b="1" dirty="0" smtClean="0">
                <a:solidFill>
                  <a:srgbClr val="3075B0"/>
                </a:solidFill>
              </a:rPr>
              <a:t>(Componente tecnológico)</a:t>
            </a:r>
            <a:endParaRPr lang="es-CO" sz="3200" b="1" dirty="0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283968" y="956468"/>
            <a:ext cx="3408685" cy="45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b="1" dirty="0">
                <a:solidFill>
                  <a:srgbClr val="3075B0"/>
                </a:solidFill>
                <a:latin typeface="Arial Narrow" pitchFamily="34" charset="0"/>
              </a:rPr>
              <a:t>Sistema de </a:t>
            </a:r>
            <a:r>
              <a:rPr lang="es-CO" sz="1600" b="1" dirty="0" smtClean="0">
                <a:solidFill>
                  <a:srgbClr val="3075B0"/>
                </a:solidFill>
                <a:latin typeface="Arial Narrow" pitchFamily="34" charset="0"/>
              </a:rPr>
              <a:t>administración propuesto:</a:t>
            </a:r>
            <a:endParaRPr lang="es-CO" sz="1600" b="1" dirty="0">
              <a:solidFill>
                <a:srgbClr val="3075B0"/>
              </a:solidFill>
              <a:latin typeface="Arial Narrow" pitchFamily="34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H="1">
            <a:off x="3998913" y="1476376"/>
            <a:ext cx="1588" cy="3397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7"/>
          <p:cNvSpPr txBox="1"/>
          <p:nvPr/>
        </p:nvSpPr>
        <p:spPr>
          <a:xfrm>
            <a:off x="4427984" y="1409699"/>
            <a:ext cx="3553544" cy="3894684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Ubicación de plataforma en los servidores propios de INGENIERIA APROPIADA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Servicio de análisis de información con entrega de reportes diarios, semanales y mensuales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Servicio de Soporte técnico especializado a los equipos abordo.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Asistencia a los procesos disciplinarios.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Asistencia a las reuniones de junta y de propietarios cuando lo consideren necesario para sustentar los reportes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6389" name="Imagen 59" descr="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489296"/>
            <a:ext cx="9810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/>
          <p:cNvSpPr txBox="1"/>
          <p:nvPr/>
        </p:nvSpPr>
        <p:spPr>
          <a:xfrm>
            <a:off x="400522" y="2857601"/>
            <a:ext cx="3160713" cy="2016125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Sistema de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control sin supervisión permanente con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infraestructura propia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Limitación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para actuar ante problemas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Poca información para toma de decisiones 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95536" y="2382639"/>
            <a:ext cx="2958480" cy="45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Sistema </a:t>
            </a:r>
            <a:r>
              <a:rPr lang="es-CO" b="1" dirty="0" smtClean="0">
                <a:solidFill>
                  <a:srgbClr val="3075B0"/>
                </a:solidFill>
                <a:latin typeface="Arial Narrow" pitchFamily="34" charset="0"/>
              </a:rPr>
              <a:t>administrativo actual</a:t>
            </a: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: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544090" y="987448"/>
            <a:ext cx="3160713" cy="18796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La propuesta de IA en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administración del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sistemas de telemetría para transporte, incluye  </a:t>
            </a:r>
            <a:r>
              <a:rPr lang="es-CO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control </a:t>
            </a:r>
            <a:r>
              <a:rPr lang="es-CO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constante y </a:t>
            </a:r>
            <a:r>
              <a:rPr lang="es-CO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comunicación directa entre el operador y la </a:t>
            </a:r>
            <a:r>
              <a:rPr lang="es-CO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empresa</a:t>
            </a:r>
            <a:r>
              <a:rPr lang="es-CO" sz="1600" dirty="0" smtClean="0">
                <a:solidFill>
                  <a:srgbClr val="3075B0"/>
                </a:solidFill>
                <a:latin typeface="Arial Narrow"/>
                <a:cs typeface="Arial Narrow"/>
              </a:rPr>
              <a:t>.</a:t>
            </a: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/>
          <p:cNvSpPr txBox="1">
            <a:spLocks noChangeArrowheads="1"/>
          </p:cNvSpPr>
          <p:nvPr/>
        </p:nvSpPr>
        <p:spPr bwMode="auto">
          <a:xfrm>
            <a:off x="5105400" y="342900"/>
            <a:ext cx="3862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>
                <a:solidFill>
                  <a:srgbClr val="3075B0"/>
                </a:solidFill>
                <a:latin typeface="Arial Narrow" pitchFamily="34" charset="0"/>
              </a:rPr>
              <a:t>Ventajas y beneficios</a:t>
            </a:r>
          </a:p>
        </p:txBody>
      </p:sp>
      <p:grpSp>
        <p:nvGrpSpPr>
          <p:cNvPr id="2" name="Agrupar 65"/>
          <p:cNvGrpSpPr>
            <a:grpSpLocks/>
          </p:cNvGrpSpPr>
          <p:nvPr/>
        </p:nvGrpSpPr>
        <p:grpSpPr bwMode="auto">
          <a:xfrm>
            <a:off x="595313" y="1214437"/>
            <a:ext cx="8548686" cy="573085"/>
            <a:chOff x="594654" y="1214483"/>
            <a:chExt cx="8549345" cy="573595"/>
          </a:xfrm>
        </p:grpSpPr>
        <p:sp>
          <p:nvSpPr>
            <p:cNvPr id="17436" name="TextBox 7"/>
            <p:cNvSpPr txBox="1">
              <a:spLocks noChangeArrowheads="1"/>
            </p:cNvSpPr>
            <p:nvPr/>
          </p:nvSpPr>
          <p:spPr bwMode="auto">
            <a:xfrm>
              <a:off x="1219201" y="1264669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smtClean="0">
                  <a:solidFill>
                    <a:srgbClr val="3075B0"/>
                  </a:solidFill>
                  <a:latin typeface="Arial Narrow" pitchFamily="34" charset="0"/>
                </a:rPr>
                <a:t>Seguimiento de permanente</a:t>
              </a:r>
              <a:endParaRPr lang="es-CO" b="1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45" name="TextBox 7"/>
            <p:cNvSpPr txBox="1"/>
            <p:nvPr/>
          </p:nvSpPr>
          <p:spPr>
            <a:xfrm>
              <a:off x="3998516" y="1265327"/>
              <a:ext cx="5145483" cy="522751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Viajes realizados, control de pasajeros, abandonos de ruta, cumplimento en viajes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8" name="Imagen 58" descr="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654" y="1214483"/>
              <a:ext cx="397228" cy="40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Agrupar 66"/>
          <p:cNvGrpSpPr>
            <a:grpSpLocks/>
          </p:cNvGrpSpPr>
          <p:nvPr/>
        </p:nvGrpSpPr>
        <p:grpSpPr bwMode="auto">
          <a:xfrm>
            <a:off x="595313" y="1787524"/>
            <a:ext cx="8372475" cy="573087"/>
            <a:chOff x="595103" y="1759340"/>
            <a:chExt cx="8372827" cy="573372"/>
          </a:xfrm>
        </p:grpSpPr>
        <p:sp>
          <p:nvSpPr>
            <p:cNvPr id="17433" name="TextBox 7"/>
            <p:cNvSpPr txBox="1">
              <a:spLocks noChangeArrowheads="1"/>
            </p:cNvSpPr>
            <p:nvPr/>
          </p:nvSpPr>
          <p:spPr bwMode="auto">
            <a:xfrm>
              <a:off x="1219200" y="1809447"/>
              <a:ext cx="2992701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Comunicación Directa</a:t>
              </a:r>
            </a:p>
          </p:txBody>
        </p:sp>
        <p:sp>
          <p:nvSpPr>
            <p:cNvPr id="46" name="TextBox 7"/>
            <p:cNvSpPr txBox="1"/>
            <p:nvPr/>
          </p:nvSpPr>
          <p:spPr>
            <a:xfrm>
              <a:off x="3998846" y="1810165"/>
              <a:ext cx="4969084" cy="522547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Entrega de informes a la empresa operadora de la ruta.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5" name="Imagen 59" descr="0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1759340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Agrupar 67"/>
          <p:cNvGrpSpPr>
            <a:grpSpLocks/>
          </p:cNvGrpSpPr>
          <p:nvPr/>
        </p:nvGrpSpPr>
        <p:grpSpPr bwMode="auto">
          <a:xfrm>
            <a:off x="585788" y="2360613"/>
            <a:ext cx="8382000" cy="404812"/>
            <a:chOff x="585584" y="2304106"/>
            <a:chExt cx="8382346" cy="405014"/>
          </a:xfrm>
        </p:grpSpPr>
        <p:sp>
          <p:nvSpPr>
            <p:cNvPr id="17430" name="TextBox 7"/>
            <p:cNvSpPr txBox="1">
              <a:spLocks noChangeArrowheads="1"/>
            </p:cNvSpPr>
            <p:nvPr/>
          </p:nvSpPr>
          <p:spPr bwMode="auto">
            <a:xfrm>
              <a:off x="1219201" y="2354213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Información</a:t>
              </a:r>
            </a:p>
          </p:txBody>
        </p:sp>
        <p:sp>
          <p:nvSpPr>
            <p:cNvPr id="47" name="TextBox 7"/>
            <p:cNvSpPr txBox="1"/>
            <p:nvPr/>
          </p:nvSpPr>
          <p:spPr>
            <a:xfrm>
              <a:off x="3998850" y="2354931"/>
              <a:ext cx="4969080" cy="303363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Reportes estadísticos de la ruta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2" name="Imagen 60" descr="0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84" y="2304106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Agrupar 68"/>
          <p:cNvGrpSpPr>
            <a:grpSpLocks/>
          </p:cNvGrpSpPr>
          <p:nvPr/>
        </p:nvGrpSpPr>
        <p:grpSpPr bwMode="auto">
          <a:xfrm>
            <a:off x="595313" y="2933700"/>
            <a:ext cx="8372475" cy="406400"/>
            <a:chOff x="595103" y="2848871"/>
            <a:chExt cx="8372827" cy="405014"/>
          </a:xfrm>
        </p:grpSpPr>
        <p:sp>
          <p:nvSpPr>
            <p:cNvPr id="17427" name="TextBox 7"/>
            <p:cNvSpPr txBox="1">
              <a:spLocks noChangeArrowheads="1"/>
            </p:cNvSpPr>
            <p:nvPr/>
          </p:nvSpPr>
          <p:spPr bwMode="auto">
            <a:xfrm>
              <a:off x="1219201" y="2898978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Control Permanente</a:t>
              </a:r>
            </a:p>
          </p:txBody>
        </p:sp>
        <p:sp>
          <p:nvSpPr>
            <p:cNvPr id="48" name="TextBox 7"/>
            <p:cNvSpPr txBox="1"/>
            <p:nvPr/>
          </p:nvSpPr>
          <p:spPr>
            <a:xfrm>
              <a:off x="3998846" y="2899498"/>
              <a:ext cx="4969084" cy="303761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Acompañamiento de los procesos disciplinarios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9" name="Imagen 61" descr="0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2848871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Agrupar 69"/>
          <p:cNvGrpSpPr>
            <a:grpSpLocks/>
          </p:cNvGrpSpPr>
          <p:nvPr/>
        </p:nvGrpSpPr>
        <p:grpSpPr bwMode="auto">
          <a:xfrm>
            <a:off x="595313" y="3508375"/>
            <a:ext cx="8372475" cy="404813"/>
            <a:chOff x="595103" y="3393637"/>
            <a:chExt cx="8372827" cy="405014"/>
          </a:xfrm>
        </p:grpSpPr>
        <p:sp>
          <p:nvSpPr>
            <p:cNvPr id="17424" name="TextBox 7"/>
            <p:cNvSpPr txBox="1">
              <a:spLocks noChangeArrowheads="1"/>
            </p:cNvSpPr>
            <p:nvPr/>
          </p:nvSpPr>
          <p:spPr bwMode="auto">
            <a:xfrm>
              <a:off x="1219200" y="3443744"/>
              <a:ext cx="165336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Seguridad</a:t>
              </a:r>
            </a:p>
          </p:txBody>
        </p:sp>
        <p:sp>
          <p:nvSpPr>
            <p:cNvPr id="43" name="TextBox 7"/>
            <p:cNvSpPr txBox="1"/>
            <p:nvPr/>
          </p:nvSpPr>
          <p:spPr>
            <a:xfrm>
              <a:off x="3998846" y="3444462"/>
              <a:ext cx="4969084" cy="303364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Plataforma en servidores con los mas altos estandares de seguridad.</a:t>
              </a:r>
              <a:endParaRPr lang="es-CO" sz="160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6" name="Imagen 62" descr="05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3393637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Agrupar 70"/>
          <p:cNvGrpSpPr>
            <a:grpSpLocks/>
          </p:cNvGrpSpPr>
          <p:nvPr/>
        </p:nvGrpSpPr>
        <p:grpSpPr bwMode="auto">
          <a:xfrm>
            <a:off x="595313" y="4081463"/>
            <a:ext cx="8372475" cy="404812"/>
            <a:chOff x="595103" y="3938402"/>
            <a:chExt cx="8372827" cy="405014"/>
          </a:xfrm>
        </p:grpSpPr>
        <p:sp>
          <p:nvSpPr>
            <p:cNvPr id="17421" name="TextBox 7"/>
            <p:cNvSpPr txBox="1">
              <a:spLocks noChangeArrowheads="1"/>
            </p:cNvSpPr>
            <p:nvPr/>
          </p:nvSpPr>
          <p:spPr bwMode="auto">
            <a:xfrm>
              <a:off x="1219201" y="3988509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smtClean="0">
                  <a:solidFill>
                    <a:srgbClr val="3075B0"/>
                  </a:solidFill>
                  <a:latin typeface="Arial Narrow" pitchFamily="34" charset="0"/>
                </a:rPr>
                <a:t>Mejoramiento de ingresos</a:t>
              </a:r>
              <a:endParaRPr lang="es-CO" b="1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49" name="TextBox 7"/>
            <p:cNvSpPr txBox="1"/>
            <p:nvPr/>
          </p:nvSpPr>
          <p:spPr>
            <a:xfrm>
              <a:off x="3998846" y="3989227"/>
              <a:ext cx="4969084" cy="303363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Recomendaciones para la optimización de la ruta</a:t>
              </a:r>
              <a:endPara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3" name="Imagen 63" descr="06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3938402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Agrupar 71"/>
          <p:cNvGrpSpPr>
            <a:grpSpLocks/>
          </p:cNvGrpSpPr>
          <p:nvPr/>
        </p:nvGrpSpPr>
        <p:grpSpPr bwMode="auto">
          <a:xfrm>
            <a:off x="585788" y="4654550"/>
            <a:ext cx="8382000" cy="412750"/>
            <a:chOff x="585584" y="4577984"/>
            <a:chExt cx="8382346" cy="413116"/>
          </a:xfrm>
        </p:grpSpPr>
        <p:sp>
          <p:nvSpPr>
            <p:cNvPr id="17418" name="TextBox 7"/>
            <p:cNvSpPr txBox="1">
              <a:spLocks noChangeArrowheads="1"/>
            </p:cNvSpPr>
            <p:nvPr/>
          </p:nvSpPr>
          <p:spPr bwMode="auto">
            <a:xfrm>
              <a:off x="1219201" y="4577984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Información</a:t>
              </a:r>
              <a:r>
                <a:rPr lang="en-US" b="1" dirty="0" smtClean="0">
                  <a:solidFill>
                    <a:srgbClr val="3075B0"/>
                  </a:solidFill>
                  <a:latin typeface="Arial Narrow" pitchFamily="34" charset="0"/>
                </a:rPr>
                <a:t> </a:t>
              </a:r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oportuna</a:t>
              </a:r>
              <a:endParaRPr lang="es-CO" b="1" dirty="0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51" name="TextBox 7"/>
            <p:cNvSpPr txBox="1"/>
            <p:nvPr/>
          </p:nvSpPr>
          <p:spPr>
            <a:xfrm>
              <a:off x="3998850" y="4577984"/>
              <a:ext cx="4969080" cy="305070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Entrega de informes diarios 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0" name="Imagen 64" descr="07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84" y="4577984"/>
              <a:ext cx="405016" cy="41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9"/>
          <p:cNvSpPr txBox="1">
            <a:spLocks noChangeArrowheads="1"/>
          </p:cNvSpPr>
          <p:nvPr/>
        </p:nvSpPr>
        <p:spPr bwMode="auto">
          <a:xfrm>
            <a:off x="3133463" y="2516188"/>
            <a:ext cx="5391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600" smtClean="0">
                <a:solidFill>
                  <a:srgbClr val="3075B0"/>
                </a:solidFill>
              </a:rPr>
              <a:t>Costos de Administración</a:t>
            </a:r>
            <a:endParaRPr lang="es-CO" sz="36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</TotalTime>
  <Words>595</Words>
  <Application>Microsoft Office PowerPoint</Application>
  <PresentationFormat>Presentación en pantalla (16:10)</PresentationFormat>
  <Paragraphs>125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2_Office Theme</vt:lpstr>
      <vt:lpstr>3_Office Theme</vt:lpstr>
      <vt:lpstr>Office Theme</vt:lpstr>
      <vt:lpstr>5_Office Theme</vt:lpstr>
      <vt:lpstr>6_Office Theme</vt:lpstr>
      <vt:lpstr>7_Office Theme</vt:lpstr>
      <vt:lpstr>1_Office Theme</vt:lpstr>
      <vt:lpstr>4_Office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180 Grados Publicidad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Juan Camilo Rendón Alvarez</dc:creator>
  <cp:lastModifiedBy>German</cp:lastModifiedBy>
  <cp:revision>379</cp:revision>
  <dcterms:created xsi:type="dcterms:W3CDTF">2012-01-23T19:20:18Z</dcterms:created>
  <dcterms:modified xsi:type="dcterms:W3CDTF">2013-01-18T01:42:39Z</dcterms:modified>
</cp:coreProperties>
</file>